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25" r:id="rId2"/>
    <p:sldId id="358" r:id="rId3"/>
    <p:sldId id="439" r:id="rId4"/>
    <p:sldId id="440" r:id="rId5"/>
    <p:sldId id="441" r:id="rId6"/>
    <p:sldId id="419" r:id="rId7"/>
    <p:sldId id="420" r:id="rId8"/>
    <p:sldId id="438" r:id="rId9"/>
    <p:sldId id="417" r:id="rId10"/>
    <p:sldId id="508" r:id="rId11"/>
    <p:sldId id="422" r:id="rId12"/>
    <p:sldId id="443" r:id="rId13"/>
    <p:sldId id="445" r:id="rId14"/>
    <p:sldId id="507" r:id="rId15"/>
    <p:sldId id="423" r:id="rId16"/>
    <p:sldId id="424" r:id="rId17"/>
    <p:sldId id="444" r:id="rId18"/>
    <p:sldId id="458" r:id="rId19"/>
    <p:sldId id="359" r:id="rId20"/>
    <p:sldId id="360" r:id="rId21"/>
    <p:sldId id="415" r:id="rId22"/>
    <p:sldId id="425" r:id="rId23"/>
    <p:sldId id="426" r:id="rId24"/>
    <p:sldId id="454" r:id="rId25"/>
    <p:sldId id="455" r:id="rId26"/>
    <p:sldId id="468" r:id="rId27"/>
    <p:sldId id="386" r:id="rId28"/>
    <p:sldId id="469" r:id="rId29"/>
    <p:sldId id="470" r:id="rId30"/>
    <p:sldId id="430" r:id="rId31"/>
    <p:sldId id="431" r:id="rId32"/>
    <p:sldId id="442" r:id="rId33"/>
    <p:sldId id="433" r:id="rId34"/>
    <p:sldId id="434" r:id="rId35"/>
    <p:sldId id="435" r:id="rId36"/>
    <p:sldId id="471" r:id="rId37"/>
    <p:sldId id="428" r:id="rId38"/>
    <p:sldId id="429" r:id="rId39"/>
    <p:sldId id="456" r:id="rId40"/>
    <p:sldId id="478" r:id="rId41"/>
    <p:sldId id="479" r:id="rId42"/>
    <p:sldId id="480" r:id="rId43"/>
    <p:sldId id="481" r:id="rId44"/>
    <p:sldId id="484" r:id="rId45"/>
    <p:sldId id="488" r:id="rId46"/>
    <p:sldId id="487" r:id="rId47"/>
    <p:sldId id="482" r:id="rId48"/>
    <p:sldId id="490" r:id="rId49"/>
    <p:sldId id="489" r:id="rId50"/>
    <p:sldId id="483" r:id="rId51"/>
    <p:sldId id="457" r:id="rId52"/>
    <p:sldId id="371" r:id="rId53"/>
    <p:sldId id="37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08:05:55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24575,'5'5'0,"6"1"0,2 6 0,3 9 0,-1 6 0,1 3 0,-1 2 0,-4 0 0,6-6 0,0 3 0,-2 0 0,0 2 0,-2-1 0,-13-5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05:21:04.9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1 113 24575,'7'-1'0,"1"0"0,0 0 0,0-1 0,-1 0 0,1 0 0,13-7 0,16-5 0,51-17 0,-65 21 0,1 1 0,1 2 0,0 0 0,0 1 0,48-4 0,-69 10 0,0 0 0,0 0 0,0 0 0,0 1 0,0 0 0,0-1 0,0 1 0,-1 1 0,1-1 0,0 1 0,0-1 0,-1 1 0,1 0 0,-1 0 0,0 0 0,1 1 0,-1-1 0,0 1 0,4 4 0,-3 0 0,0 0 0,0-1 0,0 1 0,-1 1 0,0-1 0,0 0 0,0 1 0,-1-1 0,1 10 0,3 14 0,2 41 0,-7-58 0,-1 0 0,-1 1 0,0-1 0,0 0 0,-5 18 0,4-27 0,0 0 0,0-1 0,0 1 0,-1 0 0,0-1 0,0 1 0,0-1 0,0 0 0,-1 0 0,1 0 0,-1-1 0,0 1 0,0-1 0,-6 4 0,-7 3 0,-1 0 0,-25 10 0,34-16 0,-103 54 0,68-34 0,22-11 0,17-7 0,12-4 0,15-6 0,-21 4 0,70-20 0,-50 13 0,0 1 0,41-7 0,-28 9 0,0 2 0,0 1 0,65 7 0,-94-5 0,-1 0 0,1 0 0,-1 1 0,0-1 0,0 1 0,0 0 0,0 1 0,0-1 0,0 1 0,0-1 0,-1 1 0,1 0 0,-1 1 0,0-1 0,0 0 0,0 1 0,-1 0 0,1-1 0,-1 1 0,0 0 0,0 1 0,0-1 0,0 0 0,-1 0 0,2 9 0,1 9 0,-1-1 0,0 0 0,-2 1 0,-2 24 0,1-37 0,0 21 0,-1 0 0,-2-1 0,0 1 0,-15 52 0,15-73 0,0 0 0,-1 0 0,0 0 0,0 0 0,-1 0 0,0-1 0,-1 0 0,1 0 0,-2-1 0,1 0 0,-1 0 0,0 0 0,0-1 0,-1 0 0,0 0 0,0-1 0,-1 0 0,-16 8 0,11-8 57,0-1 0,-1 0 0,1-1 0,-1-1-1,-17 2 1,-75-3-1630,104-2 1440,-35 0-6693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05:21:08.0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24575,'0'1014'-1365,"0"-979"-5461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05:21:18.1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1105 257 24575,'-10'-6'0,"1"-1"0,-1 0 0,1-1 0,1 0 0,-1 0 0,-11-16 0,-11-11 0,18 24 0,0 1 0,0 1 0,-1-1 0,0 2 0,0 0 0,-1 1 0,0 0 0,0 1 0,-1 1 0,0 1 0,0 0 0,0 1 0,-32-3 0,16 3 0,0-2 0,-47-13 0,45 9 0,-66-8 0,64 14 0,-68 3 0,92 1 0,0 0 0,1 1 0,-1 0 0,0 1 0,1 1 0,0 0 0,0 0 0,0 1 0,-19 11 0,24-11 0,0 0 0,1 0 0,0 0 0,0 0 0,0 1 0,1 0 0,-1 0 0,1 0 0,-4 10 0,-2 6 0,-10 34 0,15-41 0,-89 302 0,86-289 0,1 0 0,2 1 0,-3 56 0,9 87 0,1-72 0,-2 345 0,2-396 0,1 0 0,3 0 0,1 0 0,15 48 0,-17-80 0,1-1 0,0 1 0,1-1 0,1 0 0,1 0 0,0-1 0,1 0 0,0-1 0,2 0 0,20 21 0,0-7 0,2 0 0,1-2 0,46 26 0,-60-41 0,0 0 0,0-2 0,1 0 0,0-1 0,1-2 0,0 0 0,0-1 0,0-2 0,0 0 0,1-1 0,38-3 0,-38 0 0,99-6 0,-106 4 0,-1 0 0,1-1 0,-1-1 0,0-1 0,21-10 0,-13 3 0,-1-1 0,0-1 0,-2 0 0,0-2 0,0-1 0,-2 0 0,0-2 0,-2 0 0,0-1 0,-1 0 0,-1-2 0,-1 0 0,-1 0 0,17-43 0,-22 46 0,75-202 0,-73 187 0,-1 1 0,-2-2 0,-2 1 0,2-59 0,-12-361 0,2 414 0,-1-1 0,-2 1 0,-12-42 0,-2-14 0,10 33 230,-17-78-1825,19 113-5231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05:21:23.3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792 91 24575,'-18'-2'0,"1"0"0,-1-1 0,-32-11 0,39 11 0,-3-2 0,-28-14 0,29 13 0,0 0 0,0 1 0,-14-4 0,-2 3 0,-1 2 0,-54-2 0,-65 8 0,50 1 0,88-3 0,-1 0 0,1 0 0,-1 2 0,1-1 0,-14 5 0,22-5 0,0 0 0,0 0 0,0 1 0,0-1 0,0 1 0,0 0 0,0 0 0,1 0 0,-1 0 0,1 0 0,-1 1 0,1-1 0,0 1 0,0 0 0,0-1 0,0 1 0,1 0 0,-1 0 0,1 0 0,0 0 0,0 0 0,-2 6 0,-2 22 0,2 0 0,0 0 0,2 0 0,4 39 0,-1-22 0,4 573 0,-8-579 0,-10 57 0,-2 29 0,14 130 0,1-123 0,-1-133 0,-1 14 0,2 0 0,0 0 0,0 0 0,5 19 0,-4-31 0,-1 0 0,0 0 0,1 0 0,0 0 0,0 0 0,0 0 0,1 0 0,-1 0 0,1-1 0,0 1 0,0-1 0,0 0 0,0 0 0,0 0 0,1 0 0,0-1 0,-1 1 0,1-1 0,8 4 0,1-2 0,0 0 0,1 0 0,-1-1 0,1-1 0,26 1 0,73-5 0,-54 0 0,-2 2 0,-29 1 0,0-1 0,0-2 0,34-5 0,-55 5 0,0 0 0,0-1 0,-1 0 0,1 0 0,-1 0 0,0-1 0,0 0 0,0 0 0,-1-1 0,1 1 0,-1-1 0,0 0 0,0-1 0,-1 1 0,6-10 0,4-8 0,-1-1 0,18-42 0,-21 41 0,15-36 0,-2-1 0,-3-2 0,21-123 0,-30 101 0,1-93 0,-14-88 0,0 89 0,-13 12 339,1 14-2043,13 119-5122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05:22:30.1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24575,'0'759'0,"0"-755"0,-1 1 0,1 0 0,1 0 0,-1 0 0,1 0 0,1 6 0,-2-10 0,0 0 0,1-1 0,-1 1 0,0 0 0,1-1 0,-1 1 0,0-1 0,1 1 0,-1-1 0,1 1 0,-1-1 0,0 1 0,1-1 0,-1 1 0,1-1 0,0 1 0,-1-1 0,1 0 0,0 1 0,0-1 0,0 0 0,0 0 0,0 0 0,0 0 0,0 0 0,0 0 0,0 0 0,0 0 0,0-1 0,0 1 0,0 0 0,0-1 0,0 1 0,0-1 0,0 1 0,-1-1 0,1 1 0,1-2 0,13-11 0,-1 0 0,0-1 0,0-1 0,15-24 0,-19 26 0,153-218 0,-112 157 0,-50 73 0,-1 0 0,1 0 0,-1 0 0,1 0 0,0 0 0,-1 0 0,1 0 0,0 0 0,0 0 0,0 0 0,0 1 0,-1-1 0,1 0 0,0 1 0,0-1 0,1 1 0,-1-1 0,0 1 0,0-1 0,2 1 0,-3 0 0,1 0 0,-1 1 0,1-1 0,0 0 0,-1 1 0,1-1 0,-1 1 0,1-1 0,-1 1 0,1-1 0,-1 1 0,1 0 0,-1-1 0,0 1 0,1-1 0,-1 1 0,0 0 0,1-1 0,-1 1 0,0 0 0,0 0 0,0-1 0,0 2 0,2 9 0,-1 0 0,0 22 0,-1-30 0,-3 89 163,1 57-54,3-130-382,1-1 0,1 1 0,0-1 1,1 0-1,12 32 0,0-17-6553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05:22:33.2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852 91 24575,'-3'-5'0,"-1"1"0,1 0 0,-1-1 0,1 2 0,-1-1 0,0 0 0,0 1 0,-1 0 0,1 0 0,-1 0 0,1 0 0,-1 1 0,-10-4 0,-5-1 0,0 1 0,-23-4 0,-11 2 0,1 3 0,-1 3 0,-71 4 0,30 1 0,85-2 0,-1 0 0,1 1 0,0 0 0,0 1 0,0 0 0,0 1 0,1 0 0,0 1 0,-1 0 0,1 0 0,1 1 0,-1 0 0,1 0 0,0 1 0,1 0 0,-1 0 0,2 1 0,-1 0 0,1 0 0,0 1 0,-5 9 0,-18 38 0,-30 86 0,49-112 0,2-1 0,1 1 0,1 0 0,1 1 0,1 31 0,6 138 0,-1-188 0,0-1 0,0 0 0,2 1 0,-1-1 0,1 0 0,1 0 0,7 16 0,2-1 0,30 44 0,-31-54 0,2-2 0,-1 0 0,2 0 0,0-1 0,29 19 0,-17-12 0,8 6 0,2-1 0,66 34 0,-84-50 0,0-1 0,0-2 0,1 1 0,0-2 0,0-1 0,1 0 0,-1-2 0,23 1 0,-23-3 0,1 1 0,0-2 0,22-2 0,-36 2 0,-1-1 0,1 1 0,0-1 0,-1 0 0,0-1 0,0 0 0,0 0 0,0 0 0,0 0 0,9-8 0,6-9 0,-1-1 0,-1-1 0,-1-1 0,-1-1 0,15-26 0,19-26 0,-36 54 0,0-1 0,-2 0 0,-1-1 0,0 0 0,-2-1 0,-1-1 0,-1 0 0,-1 0 0,-1 0 0,-1-1 0,-2 1 0,1-44 0,-4 40 0,0 3 0,0 0 0,-6-34 0,5 53 0,-1 1 0,0-1 0,0 0 0,-1 1 0,0 0 0,0-1 0,0 1 0,-1 0 0,0 1 0,-1-1 0,0 1 0,-6-8 0,-118-118 0,115 116-195,0-1 0,1 0 0,0-1 0,2 0 0,0-1 0,-9-22 0,3 0-6631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05:22:36.6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24575,'0'1011'-1365,"0"-983"-5461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05:22:40.2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1246 285 24575,'-1'-1'0,"0"1"0,0-1 0,-1 0 0,1 0 0,0 1 0,0-1 0,0 0 0,0 0 0,0 0 0,0 0 0,0 0 0,1 0 0,-1 0 0,0 0 0,0 0 0,1-1 0,-1 0 0,-6-8 0,-7-3 0,-2 1 0,1 0 0,-1 1 0,-1 0 0,-20-8 0,-8-7 0,-1-2 0,-93-53 0,122 73 0,0 1 0,0 1 0,-1 0 0,1 1 0,-1 1 0,-31-3 0,-198 6 0,119 4 0,123-3 0,-1 0 0,-1-1 0,1 1 0,0 0 0,-1 1 0,1 0 0,0 0 0,0 0 0,0 1 0,0 0 0,0 0 0,0 0 0,0 1 0,0 0 0,-6 4 0,-8 12 0,0 0 0,1 2 0,1 0 0,-21 32 0,-51 101 0,83-140 0,1 1 0,0 1 0,1-1 0,0 1 0,2 0 0,0 0 0,-1 19 0,3 116 0,3-88 0,-2-8 0,0-6 0,7 56 0,-5-89 0,1 1 0,0-1 0,2-1 0,0 1 0,0-1 0,2 1 0,11 20 0,-7-19 0,1-1 0,0 1 0,1-2 0,1 0 0,0-1 0,1 0 0,0-1 0,19 12 0,-9-9 0,0-2 0,1-1 0,1-1 0,0-1 0,29 8 0,5-5 0,0-2 0,0-2 0,1-4 0,102-2 0,-164-4 0,35 1 0,-1-3 0,62-9 0,-85 8 0,0 0 0,0 0 0,0-1 0,-1-1 0,0 0 0,1 0 0,-2-1 0,1 0 0,-1 0 0,1-1 0,-2-1 0,12-11 0,4-10 0,26-40 0,-6 7 0,-29 44 0,-2-1 0,-1-1 0,0 0 0,-1 0 0,-2-1 0,0 0 0,-1-1 0,-1 0 0,-1-1 0,-1 1 0,-1-1 0,2-34 0,-8-187 0,0 231 0,0 0 0,0 1 0,-2 0 0,1-1 0,-2 1 0,1 1 0,-8-13 0,-50-76 0,29 51 0,4 3-1365,2 3-5461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05:22:44.9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0 113 24575,'0'-5'0,"0"-7"0,0-10 0,0-7 0,0-2 0,0 17 0,0 26 0,0 16 0,0 8 0,0 3 0,0-1 0,0-7-8191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07:02:45.80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1297 0 24575,'-22'2'0,"0"0"0,-31 7 0,-23 3 0,36-10 0,25-2 0,-1 1 0,1 0 0,0 1 0,-22 6 0,-241 56 0,224-57 0,0-3 0,-1-2 0,-54-4 0,-70 1 0,169 1 0,0 1 0,-1 0 0,1 0 0,0 1 0,1 0 0,-1 1 0,0 0 0,1 1 0,-1 0 0,1 0 0,0 1 0,0 0 0,1 0 0,0 1 0,-13 12 0,4-1 0,1 0 0,-18 27 0,31-40 0,0 0 0,0 1 0,0 0 0,1-1 0,0 1 0,0 0 0,0 0 0,0 0 0,1 0 0,0 0 0,0 1 0,1-1 0,-1 0 0,1 1 0,0-1 0,1 9 0,0-11 0,1 0 0,-1 0 0,1-1 0,-1 1 0,1-1 0,0 1 0,0-1 0,0 0 0,0 0 0,0 0 0,0 0 0,1 0 0,-1 0 0,1 0 0,-1-1 0,1 1 0,0-1 0,0 0 0,0 0 0,-1 0 0,1 0 0,0 0 0,5 0 0,10 2 0,0-1 0,30 0 0,-41-1 0,289-4 0,-89 0 0,-176 2 0,60-12 0,14-1 0,21 0 0,7-1 0,-32 15 0,25-1 0,-119 0 0,0 1 0,-1-1 0,1-1 0,0 1 0,-1-1 0,0 0 0,1-1 0,-1 1 0,9-6 0,-13 7 0,-1 0 0,1-1 0,0 1 0,0-1 0,-1 1 0,1-1 0,-1 0 0,1 0 0,-1 1 0,0-1 0,1 0 0,-1 0 0,0 0 0,0 0 0,-1-1 0,1 1 0,0 0 0,-1 0 0,1 0 0,-1-1 0,0 1 0,1 0 0,-1-1 0,-1 1 0,1 0 0,0 0 0,0-1 0,-1 1 0,1 0 0,-2-4 0,0 2 0,0 0 0,-1 1 0,1-1 0,-1 1 0,1-1 0,-1 1 0,0 0 0,0 0 0,0 0 0,-1 0 0,1 1 0,-1-1 0,0 1 0,1 0 0,-1 0 0,0 1 0,-6-3 0,-5-1 0,0 0 0,-1 1 0,-23-3 0,-83-2 0,-173 9 0,136 3 0,150-3 0,1 0 0,-1 1 0,0 1 0,0-1 0,1 1 0,-1 1 0,1-1 0,-11 6 0,3 0 0,1 2 0,0-1 0,-14 13 0,5-3 0,-1 0 0,-1-2 0,0-2 0,-1 0 0,-1-1 0,0-2 0,-1-1 0,0-1 0,-48 9 0,62-16 0,0-1 0,0-1 0,-27 0 0,38-2 0,0 1 0,-1-1 0,1 0 0,0 0 0,-1 0 0,1 0 0,0-1 0,0 0 0,0 0 0,0 0 0,0 0 0,1-1 0,-1 1 0,1-1 0,-1 0 0,1 0 0,-3-4 0,-5-7 169,-13-27 0,17 28-737,-1 0 1,-17-21-1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08:05:58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56 205 24575,'0'0'0,"0"-5"0,0-11 0,0-7 0,-10-1 0,-2 0 0,0-1 0,2-1 0,3-6 0,3 2-8191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07:03:06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390 1 24575,'0'2'0,"-1"0"0,0 1 0,1-1 0,-1 0 0,0 0 0,0 1 0,0-1 0,-3 3 0,-4 11 0,-88 191 0,17-41 0,47-87 0,-16 37 0,-41 56 0,61-129-1365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07:03:09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24575,'2'26'0,"1"-1"0,1 1 0,1-1 0,2 0 0,0 0 0,2-1 0,18 37 0,-17-41 0,2-2 0,1 1 0,18 20 0,-15-20 0,-2 0 0,18 30 0,3 24 0,-24-48 0,1 0 0,1-1 0,18 25 0,-21-36 0,0 1 0,-1 1 0,-1 0 0,0 0 0,-1 0 0,-1 1 0,7 24 0,2 7-1365,-8-28-5461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07:03:13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314 31 24575,'-4'0'0,"1"0"0,-1 1 0,0 0 0,0 0 0,0 0 0,1 0 0,-1 0 0,0 1 0,1 0 0,0 0 0,-6 3 0,-33 30 0,28-21 0,-6 2 0,2 2 0,1 0 0,0 1 0,1 1 0,1 1 0,1 0 0,1 1 0,0 0 0,2 1 0,1 0 0,1 1 0,0 0 0,2 0 0,1 1 0,1 0 0,1 0 0,-1 44 0,8 124 0,-3-184 0,1 0 0,0 0 0,0 0 0,1-1 0,0 1 0,0-1 0,1 1 0,0-1 0,1 0 0,-1 0 0,2 0 0,-1-1 0,1 1 0,0-1 0,1 0 0,0 0 0,0-1 0,0 0 0,1 0 0,-1 0 0,2-1 0,-1 0 0,0-1 0,1 1 0,0-1 0,0-1 0,0 1 0,10 1 0,8 0 0,-1-1 0,1-1 0,-1-1 0,1-2 0,0 0 0,26-5 0,-48 4 0,0 0 0,0 0 0,0 0 0,0 0 0,0-1 0,-1 0 0,1 0 0,0 0 0,-1 0 0,1 0 0,5-6 0,-1-1 0,-1 1 0,13-19 0,13-15 0,-17 25 0,-1 0 0,-1-1 0,-1 0 0,-1-1 0,0-1 0,-1 0 0,-1-1 0,-2 1 0,0-2 0,0 1 0,-2-1 0,-1-1 0,-1 1 0,-1-1 0,0 1 0,-2-25 0,0-8 0,-2-68 0,0 106 0,-1 1 0,-1-1 0,0 1 0,-1-1 0,-7-16 0,6 22-72,-1 1 1,0-1-1,-1 1 0,0 1 0,-1-1 0,0 1 0,0 1 0,-1-1 1,0 2-1,0-1 0,-1 1 0,0 0 0,0 1 0,-1 0 0,0 1 1,0 0-1,0 1 0,-12-3 0,-12-2-6754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07:03:15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0 24575,'1'89'0,"-3"100"0,-11-80 0,-1 21 0,14-6 0,-3 39 0,-5-117-1365,-4-8-5461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07:03:22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24575,'218'0'0,"-211"0"0,0 0 0,-1 1 0,1 0 0,0 0 0,-1 0 0,1 1 0,-1 0 0,1 0 0,-1 1 0,7 3 0,-9-3 0,0 0 0,0 0 0,0 0 0,0 0 0,-1 1 0,1-1 0,-1 1 0,0 0 0,0 0 0,0 0 0,-1 0 0,0 1 0,0-1 0,4 10 0,1 11 0,-2 1 0,0 0 0,-1 0 0,-1 27 0,-4 111 0,0-119 0,1-36 0,0 1 0,0 0 0,-1 1 0,0-1 0,-5 20 0,5-27 0,0-1 0,0 1 0,0-1 0,0 0 0,-1 0 0,1 1 0,-1-1 0,1 0 0,-1 0 0,0 0 0,1 0 0,-1-1 0,0 1 0,0 0 0,-1-1 0,1 0 0,0 1 0,0-1 0,-1 0 0,1 0 0,-1 0 0,1 0 0,-1-1 0,1 1 0,-3 0 0,-20 1 0,0-1 0,0-2 0,-32-3 0,-32-1 0,87 5 0,0 0 0,1 0 0,-1 0 0,0 0 0,1 0 0,-1 0 0,0 1 0,1-1 0,-1 1 0,0-1 0,1 1 0,-1-1 0,1 1 0,-1 0 0,1 0 0,-1 0 0,1 0 0,0 0 0,0 0 0,-2 1 0,2 0 0,1-1 0,0 0 0,0 0 0,0 1 0,0-1 0,0 0 0,0 0 0,1 1 0,-1-1 0,0 0 0,1 0 0,-1 0 0,1 0 0,-1 1 0,1-1 0,-1 0 0,1 0 0,0 0 0,-1 0 0,1 0 0,0 0 0,0-1 0,0 1 0,0 0 0,0 0 0,1 0 0,21 19 64,0-2-1,2-1 1,0 0 0,38 17-1,-25-13-167,37 26 0,-64-39-80,1 2-1,-2-1 1,1 1 0,-1 0-1,-1 1 1,0 1-1,9 13 1,-5-1-6642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08:06:00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24575,'5'4'0,"1"8"0,0 5 0,3 0 0,1 2 0,-2 8 0,-2-1-8191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08:05:43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128 420 24575,'1'-5'0,"0"1"0,1 0 0,-1 0 0,1 0 0,0 0 0,1 0 0,-1 0 0,1 1 0,-1-1 0,1 1 0,0-1 0,7-4 0,0-3 0,11-13 0,-1-2 0,-1 0 0,22-40 0,-27 41 0,-8 16 0,-1 1 0,0-1 0,-1 0 0,0 0 0,-1 0 0,3-11 0,-6 19 0,0 0 0,1 0 0,-1 0 0,0 0 0,0 0 0,0-1 0,0 1 0,0 0 0,-1 0 0,1 0 0,0 0 0,0 0 0,-1 0 0,1 0 0,-1 0 0,1 0 0,-1 0 0,1 0 0,-1 0 0,0 0 0,1 0 0,-1 1 0,0-1 0,0 0 0,-1-1 0,0 1 0,-1 0 0,1 0 0,-1 0 0,1 0 0,-1 0 0,1 0 0,-1 1 0,0-1 0,1 1 0,-5 0 0,-2 0 0,0 0 0,0 1 0,0 0 0,0 1 0,-13 4 0,18-4 0,0 0 0,1 0 0,-1 0 0,0 1 0,1 0 0,0 0 0,-1 0 0,1 0 0,0 0 0,0 1 0,1-1 0,-1 1 0,1 0 0,0 0 0,0 0 0,0 0 0,0 0 0,1 0 0,0 0 0,0 0 0,0 1 0,-1 5 0,1-1 0,0 0 0,0 0 0,1 0 0,0 1 0,1-1 0,0 0 0,0 0 0,1 0 0,5 17 0,-1-14 0,1 0 0,0 0 0,0 0 0,1-1 0,0 0 0,14 12 0,-22-22 0,1 0 0,0 0 0,0 0 0,0 0 0,0 0 0,0 0 0,0 0 0,0 0 0,0 0 0,0-1 0,1 1 0,-1 0 0,0-1 0,1 1 0,-1-1 0,0 0 0,0 1 0,1-1 0,-1 0 0,3 0 0,-3 0 0,0-1 0,-1 0 0,1 1 0,0-1 0,-1 0 0,1 1 0,0-1 0,-1 0 0,1 0 0,-1 0 0,0 0 0,1 0 0,-1 1 0,0-1 0,1 0 0,-1 0 0,0 0 0,0 0 0,0 0 0,0 0 0,0 0 0,0 0 0,0 0 0,0 0 0,0 0 0,-1 0 0,1 0 0,-1-1 0,-3-23 0,1 8 0,0-1 0,1 1 0,1 0 0,1-26 0,1 39 0,-1 0 0,1 0 0,-1 0 0,1 1 0,0-1 0,1 0 0,-1 1 0,1-1 0,-1 1 0,1 0 0,0-1 0,0 1 0,0 0 0,1 0 0,-1 0 0,1 0 0,0 1 0,0-1 0,0 1 0,0-1 0,0 1 0,0 0 0,1 0 0,-1 1 0,1-1 0,3-1 0,29-4 0,-27 6 0,0 0 0,-1-1 0,1 0 0,-1-1 0,0 1 0,9-5 0,-15 6 0,-1 0 0,1 0 0,-1-1 0,1 1 0,-1 0 0,0 0 0,1-1 0,-1 1 0,0-1 0,0 1 0,0-1 0,0 0 0,0 1 0,-1-1 0,1 0 0,0 0 0,-1 1 0,1-1 0,-1 0 0,0 0 0,1 0 0,-1 0 0,0 1 0,0-1 0,0 0 0,0 0 0,-1 0 0,1 0 0,0 0 0,-1 1 0,1-1 0,-1 0 0,-1-2 0,0-1 0,0 0 0,-1 1 0,1-1 0,-1 1 0,0 0 0,0 0 0,0 0 0,-1 1 0,1-1 0,-8-5 0,10 8 0,0 0 0,0 0 0,0 1 0,-1-1 0,1 0 0,0 0 0,-1 1 0,1-1 0,0 1 0,-1-1 0,1 1 0,0-1 0,-1 1 0,1 0 0,-1 0 0,1 0 0,-1 0 0,1 0 0,-1 0 0,1 0 0,-1 0 0,1 1 0,0-1 0,-1 1 0,1-1 0,-1 1 0,1-1 0,0 1 0,0 0 0,-1-1 0,1 1 0,0 0 0,0 0 0,0 0 0,0 0 0,0 0 0,0 0 0,0 0 0,0 1 0,0-1 0,-1 2 0,-2 6 0,1 0 0,0 1 0,0-1 0,0 1 0,1-1 0,1 1 0,-1 0 0,1 15 0,-5 32 0,4-49 0,0 1 0,-1-1 0,1 0 0,-2 0 0,1 0 0,-1-1 0,0 1 0,-1-1 0,-5 7 0,7-10 0,-1 0 0,0 0 0,0-1 0,-1 1 0,1-1 0,-1 0 0,1 0 0,-1-1 0,0 1 0,0-1 0,0 0 0,-1-1 0,1 1 0,-10 1 0,-16 0-88,-1-2 0,-37-2 0,42 0-1013,-4 0-5725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04:50:24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720 0 24575,'0'13'0,"-1"0"0,-1-1 0,0 1 0,0-1 0,-1 1 0,-1-1 0,0 0 0,-1 0 0,0-1 0,-7 12 0,-7 7 0,-2 0 0,-29 32 0,14-18 0,-62 69 0,-82 65 0,164-162 0,-107 117 0,100-105 0,1 2 0,2 0 0,-29 57 0,37-63-1365,2-4-5461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04:50:26.8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24575,'11'14'0,"0"0"0,-1 0 0,0 1 0,-2 1 0,0 0 0,0 0 0,7 26 0,-5-16 0,0-2 0,20 33 0,-10-24 0,85 146 0,-91-155 0,1-1 0,22 27 0,12 17 0,-5 8 0,-31-50 0,1 0 0,2-1 0,0 0 0,27 28 0,-30-39 0,0-1 0,0 1 0,-1 0 0,-1 0 0,-1 2 0,17 27 0,30 87-1365,-43-97-5461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04:50:35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1 584 24575,'18'18'0,"-1"0"0,-1 1 0,0 1 0,-1 1 0,22 42 0,-30-49 0,0 0 0,1 0 0,0 0 0,2-1 0,16 20 0,-22-29 0,-1-1 0,0 0 0,1 0 0,0 0 0,0-1 0,0 0 0,0 1 0,0-1 0,0 0 0,0-1 0,1 1 0,-1-1 0,1 0 0,-1 0 0,1 0 0,-1-1 0,1 0 0,-1 1 0,1-2 0,0 1 0,-1 0 0,1-1 0,-1 0 0,6-2 0,0 0 0,-1-1 0,0 0 0,0-1 0,-1 0 0,1-1 0,-1 0 0,0 0 0,-1 0 0,13-14 0,5-9 0,25-38 0,-33 44 0,172-265 0,-61 90 0,-87 131 287,-25 40-838,0 0 1,24-27-1,-14 25-6275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04:50:53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704 0 24575,'0'4'0,"-1"-1"0,0 1 0,-1-1 0,1 0 0,0 1 0,-1-1 0,0 0 0,0 0 0,0 0 0,-4 5 0,-1 1 0,-8 10 0,0-1 0,-1-1 0,-21 18 0,17-16 0,1 0 0,-21 26 0,-42 51 0,5-6 0,61-71 0,-1-1 0,-37 31 0,-11 10 0,45-39 0,0-2 0,-29 19 0,27-20 0,9-6-341,-1 2 0,1 0-1,-17 23 1,8-8-6485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04:50:56.3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24575,'1'15'0,"0"0"0,1 0 0,1 0 0,1 0 0,8 23 0,-2-11 0,28 50 0,-17-42 0,32 41 0,-41-61 0,1 0 0,1-1 0,0 0 0,28 20 0,47 36 0,-12-8 0,-64-52-170,0 0-1,-1 2 0,-1-1 1,0 1-1,0 1 0,-1 0 1,12 22-1,-6-7-6655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49091-6746-4114-8788-0F8D910F525F}" type="datetimeFigureOut">
              <a:rPr lang="en-IN" smtClean="0"/>
              <a:t>16-09-2024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386B3-6A17-430D-BA6C-5BA147777A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276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NFyOSHh8P0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information, maybe a character, an image or audio, need to be converted to a sequence of zeros and ones in order to be stored in computers.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386B3-6A17-430D-BA6C-5BA147777A1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192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hlinkClick r:id="rId3"/>
              </a:rPr>
              <a:t>https://www.youtube.com/watch?v=ZNFyOSHh8P0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386B3-6A17-430D-BA6C-5BA147777A1F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91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2EE3-88B6-4E73-9962-FFF7CDE41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1B580-AA5E-48E4-A3B6-702F634A3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BF2B6-5C73-4FE5-B0F8-C444D64C5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5435-F8C9-4A57-B9FC-05BC16D45A6C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ACB49-CC62-44EA-904A-DD5C3E85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9A31F-2FA7-4735-B3C8-BB91B4D6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96D6-01FB-4CC2-9F13-EFB1EEC91F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09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E340C-C09B-41C3-8AD7-E54E75C1D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6F105-C142-4207-B683-9B566EB5E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2BB42-D09A-4B53-AD2B-CD62D834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5435-F8C9-4A57-B9FC-05BC16D45A6C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4ABE5-0CF8-450F-B137-BEC156EC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6B54E-B970-4493-A2E2-2934F988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96D6-01FB-4CC2-9F13-EFB1EEC91F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71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55860A-0D1D-4C3F-8BDB-A056ADC5C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DDE8F8-DF1E-41F7-9BB8-B9C4D663A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4EAA3-2129-470C-91FC-FFDEEDCA8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5435-F8C9-4A57-B9FC-05BC16D45A6C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707A7-E012-43F7-AE55-B92933436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8CB1D-CB97-4EBC-884A-DC0C8F9F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96D6-01FB-4CC2-9F13-EFB1EEC91F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98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5B00-D26B-4B0F-A6AB-B1594041D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F32FE-AA57-49BA-B0E3-B229E2A34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B38F6-DE1D-4366-80D4-2E805605B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5435-F8C9-4A57-B9FC-05BC16D45A6C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3C9CA-0BE2-49A8-AD3B-CBB5AC288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AD8BA-D09D-4CF2-8DA9-35E5161C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96D6-01FB-4CC2-9F13-EFB1EEC91F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2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DA07-A18F-497E-AB7E-1C6D5A48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1C1-F91A-4B20-8F9E-170C115ED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01F3A-77CB-489B-A39E-5FD38E69A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5435-F8C9-4A57-B9FC-05BC16D45A6C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ADB0D-1102-4F21-BBD3-D878C3BB8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09E65-83E9-42DD-9803-671A92E21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96D6-01FB-4CC2-9F13-EFB1EEC91F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8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7052-6CB7-44D1-8039-C2210238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B1D6F-5ADB-4FF1-ABDB-C6B14BC59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222B1-D21C-49E3-AFD5-5BDE1D9D9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F9133-1CBC-4871-84BC-837B53A0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5435-F8C9-4A57-B9FC-05BC16D45A6C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C2F88-FF45-4FCD-AC95-F8A4BFF5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AE660-9765-41A0-9FFD-18BF8018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96D6-01FB-4CC2-9F13-EFB1EEC91F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86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8507-BC48-49B5-87D9-435AF3A14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60504-6713-410E-A63C-BA2A38037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427C8-C0DB-4240-BE4B-1AC59683E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1E142B-5E09-4431-BFA4-D8FCCCBD8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120D20-0A54-45C9-BC46-BC34D69310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EE9DB3-A321-4D15-BD40-D5E45A6BD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5435-F8C9-4A57-B9FC-05BC16D45A6C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4E29A5-F5F5-47C9-9226-D5D13CDCA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5ED6D-B76A-4D12-9D43-3DEE1E96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96D6-01FB-4CC2-9F13-EFB1EEC91F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52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1BDE-E8CD-4E14-8FF7-3FD1767DF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5A4C9-5BE6-4A2B-9F1A-B0601ECB4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5435-F8C9-4A57-B9FC-05BC16D45A6C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B8934-D385-4395-B2F3-AD73D9A7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EF89E-48CC-46B4-8570-AA9D5F01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96D6-01FB-4CC2-9F13-EFB1EEC91F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18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B22B2B-9649-40AB-93FD-5CF62257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5435-F8C9-4A57-B9FC-05BC16D45A6C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F0EA9F-1633-4B36-86E5-AC8035A4F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BF6AA-044A-4DCB-8860-F7C519F7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96D6-01FB-4CC2-9F13-EFB1EEC91F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08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A70C5-331D-4C19-8F77-C296F3067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EFD81-871D-4862-A4BD-8EFACE3E0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E7969-FAB2-492F-AC34-FA28CAAC9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CBCCE0-314B-4BC0-8316-8FCA66C33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5435-F8C9-4A57-B9FC-05BC16D45A6C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E22C7-69DF-4134-A44C-289967907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D6A03-4F21-4F2E-ADC4-66C71203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96D6-01FB-4CC2-9F13-EFB1EEC91F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60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FF8A6-F636-4D71-B632-A4864800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1F9072-2431-4D8B-871D-61721947A7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0FD96-EBF7-4150-8A43-7655A0309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420CE-47DE-49CF-8687-779992C30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5435-F8C9-4A57-B9FC-05BC16D45A6C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4C2DC-D6A0-412C-964B-505C4DCBA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17AA9-28D8-42A9-96A3-6AC4C1C4F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96D6-01FB-4CC2-9F13-EFB1EEC91F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55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A9A453-9FA4-4A2E-91D3-6EE999108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F3ACB-D836-48CD-A265-3ADBCF0AE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2463C-DAD5-4808-A6AA-28720E43A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15435-F8C9-4A57-B9FC-05BC16D45A6C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E01B6-7B0E-49E6-BDAA-3A44EA6E9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7CB59-C140-4452-9896-100A451E3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F96D6-01FB-4CC2-9F13-EFB1EEC91F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0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customXml" Target="../ink/ink2.xml"/><Relationship Id="rId4" Type="http://schemas.openxmlformats.org/officeDocument/2006/relationships/image" Target="../media/image1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5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0" Type="http://schemas.openxmlformats.org/officeDocument/2006/relationships/image" Target="../media/image510.png"/><Relationship Id="rId4" Type="http://schemas.openxmlformats.org/officeDocument/2006/relationships/image" Target="../media/image480.png"/><Relationship Id="rId9" Type="http://schemas.openxmlformats.org/officeDocument/2006/relationships/customXml" Target="../ink/ink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5" Type="http://schemas.openxmlformats.org/officeDocument/2006/relationships/customXml" Target="../ink/ink11.xml"/><Relationship Id="rId10" Type="http://schemas.openxmlformats.org/officeDocument/2006/relationships/image" Target="../media/image660.png"/><Relationship Id="rId4" Type="http://schemas.openxmlformats.org/officeDocument/2006/relationships/image" Target="../media/image630.png"/><Relationship Id="rId9" Type="http://schemas.openxmlformats.org/officeDocument/2006/relationships/customXml" Target="../ink/ink1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12" Type="http://schemas.openxmlformats.org/officeDocument/2006/relationships/image" Target="../media/image7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customXml" Target="../ink/ink18.xml"/><Relationship Id="rId5" Type="http://schemas.openxmlformats.org/officeDocument/2006/relationships/customXml" Target="../ink/ink15.xml"/><Relationship Id="rId10" Type="http://schemas.openxmlformats.org/officeDocument/2006/relationships/image" Target="../media/image71.png"/><Relationship Id="rId4" Type="http://schemas.openxmlformats.org/officeDocument/2006/relationships/image" Target="../media/image680.png"/><Relationship Id="rId9" Type="http://schemas.openxmlformats.org/officeDocument/2006/relationships/customXml" Target="../ink/ink1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79.png"/><Relationship Id="rId3" Type="http://schemas.openxmlformats.org/officeDocument/2006/relationships/image" Target="../media/image41.png"/><Relationship Id="rId7" Type="http://schemas.openxmlformats.org/officeDocument/2006/relationships/image" Target="../media/image76.png"/><Relationship Id="rId12" Type="http://schemas.openxmlformats.org/officeDocument/2006/relationships/customXml" Target="../ink/ink2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.xml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5" Type="http://schemas.openxmlformats.org/officeDocument/2006/relationships/image" Target="../media/image80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77.png"/><Relationship Id="rId14" Type="http://schemas.openxmlformats.org/officeDocument/2006/relationships/customXml" Target="../ink/ink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46BAC-BB90-4FC3-BF43-64A45D225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7500"/>
            <a:ext cx="12192000" cy="1143000"/>
          </a:xfrm>
          <a:solidFill>
            <a:schemeClr val="accent6"/>
          </a:solidFill>
        </p:spPr>
        <p:txBody>
          <a:bodyPr>
            <a:normAutofit/>
          </a:bodyPr>
          <a:lstStyle/>
          <a:p>
            <a:pPr algn="ctr"/>
            <a:r>
              <a:rPr lang="en-US" sz="5300" b="1" dirty="0"/>
              <a:t>Codes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85130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E2D2C8-FBDE-1922-4ABD-2750B9E5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811" y="990259"/>
            <a:ext cx="6468378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42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972637-6695-6F9E-5C81-BB98CE6EB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191"/>
            <a:ext cx="12192000" cy="628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33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2C5FFD-A1B3-75FC-F97A-4DACA0E2A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181" y="1314155"/>
            <a:ext cx="3667637" cy="4229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892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39657-E132-0498-0D12-0E4D983F6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E3763-90AE-69C8-451B-89FDE041E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Table gives the four‐bit code for one decimal digit. </a:t>
            </a:r>
            <a:r>
              <a:rPr lang="en-US" i="1" u="sng" dirty="0"/>
              <a:t>A number with k decimal digits will require 4k bits in BCD. </a:t>
            </a:r>
          </a:p>
          <a:p>
            <a:pPr algn="just"/>
            <a:r>
              <a:rPr lang="en-US" dirty="0"/>
              <a:t>Decimal 396 is represented in BCD with 12 bits as 0011 1001 0110, with each group of 4 bits representing one decimal digit. </a:t>
            </a:r>
          </a:p>
          <a:p>
            <a:pPr algn="just"/>
            <a:r>
              <a:rPr lang="en-US" dirty="0">
                <a:solidFill>
                  <a:srgbClr val="FF0000"/>
                </a:solidFill>
              </a:rPr>
              <a:t>A decimal number in BCD is the same as its equivalent binary number only when the number is between 0 and 9. </a:t>
            </a:r>
          </a:p>
          <a:p>
            <a:pPr algn="just"/>
            <a:r>
              <a:rPr lang="en-US" dirty="0"/>
              <a:t>A BCD number greater than 10 looks different from its equivalent binary number, even though both contain 1’s and 0’s. </a:t>
            </a:r>
            <a:r>
              <a:rPr lang="en-US" dirty="0">
                <a:highlight>
                  <a:srgbClr val="FFFF00"/>
                </a:highlight>
              </a:rPr>
              <a:t>Moreover, the binary combinations 1010 through 1111 are not used and have no meaning in BCD.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56217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C6A706-01F3-1030-50FA-698E465C7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47" y="1523734"/>
            <a:ext cx="8106906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6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7B1EC9-0A9E-85A8-D469-DB91E4927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475"/>
            <a:ext cx="12192000" cy="579504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E3C876E-612D-4F08-EAB6-CEAED9195231}"/>
              </a:ext>
            </a:extLst>
          </p:cNvPr>
          <p:cNvGrpSpPr/>
          <p:nvPr/>
        </p:nvGrpSpPr>
        <p:grpSpPr>
          <a:xfrm>
            <a:off x="9580800" y="3403120"/>
            <a:ext cx="74880" cy="122400"/>
            <a:chOff x="9580800" y="3403120"/>
            <a:chExt cx="74880" cy="12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9B9B21C-CF5F-D2E3-3104-4AD66F02B5AE}"/>
                    </a:ext>
                  </a:extLst>
                </p14:cNvPr>
                <p14:cNvContentPartPr/>
                <p14:nvPr/>
              </p14:nvContentPartPr>
              <p14:xfrm>
                <a:off x="9590880" y="3403120"/>
                <a:ext cx="64800" cy="120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9B9B21C-CF5F-D2E3-3104-4AD66F02B5A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72880" y="3385120"/>
                  <a:ext cx="100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76E6025-5C28-67CA-9636-A1C884CA11FC}"/>
                    </a:ext>
                  </a:extLst>
                </p14:cNvPr>
                <p14:cNvContentPartPr/>
                <p14:nvPr/>
              </p14:nvContentPartPr>
              <p14:xfrm>
                <a:off x="9581160" y="3451360"/>
                <a:ext cx="20160" cy="74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76E6025-5C28-67CA-9636-A1C884CA11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63520" y="3433360"/>
                  <a:ext cx="55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50D7F76-7206-14FB-D758-4B50BCB3167D}"/>
                    </a:ext>
                  </a:extLst>
                </p14:cNvPr>
                <p14:cNvContentPartPr/>
                <p14:nvPr/>
              </p14:nvContentPartPr>
              <p14:xfrm>
                <a:off x="9580800" y="3443800"/>
                <a:ext cx="18720" cy="44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50D7F76-7206-14FB-D758-4B50BCB316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63160" y="3426160"/>
                  <a:ext cx="54360" cy="79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2589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58670E-F2EE-C219-A40A-E72D51772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036"/>
            <a:ext cx="12192000" cy="54679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492CF88-F2BA-E2C1-1C53-2463E8EB0B77}"/>
                  </a:ext>
                </a:extLst>
              </p14:cNvPr>
              <p14:cNvContentPartPr/>
              <p14:nvPr/>
            </p14:nvContentPartPr>
            <p14:xfrm>
              <a:off x="10002360" y="4756000"/>
              <a:ext cx="156600" cy="151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492CF88-F2BA-E2C1-1C53-2463E8EB0B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84720" y="4738360"/>
                <a:ext cx="19224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371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55A6-F2F4-E5DA-BE64-D3611F83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0EB2-6636-123D-B902-AEB85A94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9680"/>
            <a:ext cx="10515600" cy="524319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It is important to realize that BCD numbers are decimal numbers and not binary numbers, although they use bits in their representation.</a:t>
            </a:r>
          </a:p>
          <a:p>
            <a:pPr algn="just"/>
            <a:r>
              <a:rPr lang="en-US" dirty="0"/>
              <a:t>The only difference between a decimal number and BCD is that decimals are written with the symbols 0, 1, 2, c, 9 and BCD numbers use the binary code 0000, 0001, 0010, c, 1001. </a:t>
            </a:r>
          </a:p>
          <a:p>
            <a:pPr algn="just"/>
            <a:r>
              <a:rPr lang="en-US" dirty="0"/>
              <a:t>The decimal value is exactly the same. </a:t>
            </a:r>
          </a:p>
          <a:p>
            <a:pPr algn="just"/>
            <a:r>
              <a:rPr lang="en-US" dirty="0">
                <a:solidFill>
                  <a:srgbClr val="FF0000"/>
                </a:solidFill>
              </a:rPr>
              <a:t>Decimal 10 is represented in BCD with eight bits as 0001 0000 and decimal 15 as 0001 0101. </a:t>
            </a:r>
          </a:p>
          <a:p>
            <a:pPr algn="just"/>
            <a:r>
              <a:rPr lang="en-US" dirty="0"/>
              <a:t>The corresponding binary values are 1010 and 1111 and have only four bits.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9644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44F6D9-3445-FC59-E0B2-89F79EB23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66" y="0"/>
            <a:ext cx="9216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85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10E25-9844-602E-1250-11F9C8205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D9BF-D1D8-ACBA-4E7C-5003D55BF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03" y="59224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Set of n-bit string represent a number called code</a:t>
            </a:r>
          </a:p>
          <a:p>
            <a:pPr marL="0" indent="0">
              <a:buNone/>
            </a:pPr>
            <a:r>
              <a:rPr lang="en-US" sz="2000" dirty="0"/>
              <a:t>A particular combination of n-bit value is codeword</a:t>
            </a:r>
          </a:p>
          <a:p>
            <a:pPr marL="0" indent="0">
              <a:buNone/>
            </a:pPr>
            <a:r>
              <a:rPr lang="en-US" sz="2000" dirty="0"/>
              <a:t>BCD (Binary coded Decimal) is straight assignment of binary equivalent</a:t>
            </a:r>
          </a:p>
          <a:p>
            <a:pPr marL="0" indent="0">
              <a:buNone/>
            </a:pPr>
            <a:r>
              <a:rPr lang="en-US" sz="2000" dirty="0"/>
              <a:t>BCD code ranges from 0-9</a:t>
            </a:r>
          </a:p>
          <a:p>
            <a:pPr marL="0" indent="0">
              <a:buNone/>
            </a:pPr>
            <a:r>
              <a:rPr lang="en-US" sz="2000" dirty="0"/>
              <a:t>Excess-3 code is self complimentary code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D7F761D-BDBF-68DF-8919-F5569952C56C}"/>
              </a:ext>
            </a:extLst>
          </p:cNvPr>
          <p:cNvGraphicFramePr>
            <a:graphicFrameLocks noGrp="1"/>
          </p:cNvGraphicFramePr>
          <p:nvPr/>
        </p:nvGraphicFramePr>
        <p:xfrm>
          <a:off x="977015" y="2788920"/>
          <a:ext cx="1023797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594">
                  <a:extLst>
                    <a:ext uri="{9D8B030D-6E8A-4147-A177-3AD203B41FA5}">
                      <a16:colId xmlns:a16="http://schemas.microsoft.com/office/drawing/2014/main" val="3610274403"/>
                    </a:ext>
                  </a:extLst>
                </a:gridCol>
                <a:gridCol w="2047594">
                  <a:extLst>
                    <a:ext uri="{9D8B030D-6E8A-4147-A177-3AD203B41FA5}">
                      <a16:colId xmlns:a16="http://schemas.microsoft.com/office/drawing/2014/main" val="1341989829"/>
                    </a:ext>
                  </a:extLst>
                </a:gridCol>
                <a:gridCol w="2047594">
                  <a:extLst>
                    <a:ext uri="{9D8B030D-6E8A-4147-A177-3AD203B41FA5}">
                      <a16:colId xmlns:a16="http://schemas.microsoft.com/office/drawing/2014/main" val="2785621700"/>
                    </a:ext>
                  </a:extLst>
                </a:gridCol>
                <a:gridCol w="2047594">
                  <a:extLst>
                    <a:ext uri="{9D8B030D-6E8A-4147-A177-3AD203B41FA5}">
                      <a16:colId xmlns:a16="http://schemas.microsoft.com/office/drawing/2014/main" val="2179723444"/>
                    </a:ext>
                  </a:extLst>
                </a:gridCol>
                <a:gridCol w="2047594">
                  <a:extLst>
                    <a:ext uri="{9D8B030D-6E8A-4147-A177-3AD203B41FA5}">
                      <a16:colId xmlns:a16="http://schemas.microsoft.com/office/drawing/2014/main" val="4189608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Decimal Digit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BCD Code</a:t>
                      </a:r>
                    </a:p>
                    <a:p>
                      <a:pPr algn="ctr"/>
                      <a:r>
                        <a:rPr lang="en-US" sz="2200" dirty="0"/>
                        <a:t>8 4 2 1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Excess-3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 4 -2 -1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2 4 2 1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54522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1D6D0B8-DFE6-3A2D-E968-F98A7780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65" y="3522567"/>
            <a:ext cx="9570483" cy="33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84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3A12-8808-43A3-815C-3397F48C4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7953"/>
          </a:xfrm>
          <a:solidFill>
            <a:schemeClr val="accent6"/>
          </a:solidFill>
        </p:spPr>
        <p:txBody>
          <a:bodyPr>
            <a:normAutofit fontScale="90000"/>
          </a:bodyPr>
          <a:lstStyle/>
          <a:p>
            <a:r>
              <a:rPr lang="en-US" dirty="0"/>
              <a:t>Binary code for Decimal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4E185-B0DD-4ADE-A2D0-25D3524F5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021"/>
            <a:ext cx="11695814" cy="2075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Binary code are appropriate for internal computation of a digital system</a:t>
            </a:r>
          </a:p>
          <a:p>
            <a:pPr marL="0" indent="0">
              <a:buNone/>
            </a:pPr>
            <a:r>
              <a:rPr lang="en-US" sz="2000" dirty="0"/>
              <a:t>People prefer to deal with decimal number</a:t>
            </a:r>
          </a:p>
          <a:p>
            <a:pPr marL="0" indent="0">
              <a:buNone/>
            </a:pPr>
            <a:r>
              <a:rPr lang="en-US" sz="2000" dirty="0"/>
              <a:t>External interface of a digital system accepts/process/displays decimal number directly</a:t>
            </a:r>
          </a:p>
          <a:p>
            <a:pPr marL="0" indent="0">
              <a:buNone/>
            </a:pPr>
            <a:r>
              <a:rPr lang="en-US" sz="2000" dirty="0"/>
              <a:t>Binary code for decimal digit requires minimum four bits.</a:t>
            </a:r>
          </a:p>
          <a:p>
            <a:pPr marL="0" indent="0">
              <a:buNone/>
            </a:pPr>
            <a:r>
              <a:rPr lang="en-US" sz="2000" dirty="0"/>
              <a:t>Different code can obtain by arranging four or more bit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7E4A2-F830-4872-9818-7816FE22250B}"/>
              </a:ext>
            </a:extLst>
          </p:cNvPr>
          <p:cNvSpPr txBox="1"/>
          <p:nvPr/>
        </p:nvSpPr>
        <p:spPr>
          <a:xfrm>
            <a:off x="4529470" y="3028890"/>
            <a:ext cx="2062716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Binary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28FC3-DEE9-43FF-AD31-1EC679CDE722}"/>
              </a:ext>
            </a:extLst>
          </p:cNvPr>
          <p:cNvSpPr txBox="1"/>
          <p:nvPr/>
        </p:nvSpPr>
        <p:spPr>
          <a:xfrm>
            <a:off x="1084521" y="3976577"/>
            <a:ext cx="1781193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Weighted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50FA5F-4B6F-48E7-9717-4E3CB6ADFBB3}"/>
              </a:ext>
            </a:extLst>
          </p:cNvPr>
          <p:cNvSpPr txBox="1"/>
          <p:nvPr/>
        </p:nvSpPr>
        <p:spPr>
          <a:xfrm>
            <a:off x="7616456" y="4044286"/>
            <a:ext cx="2273315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Non Weighted Code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4CE689-53D4-4F26-A384-874AC65ACF3F}"/>
              </a:ext>
            </a:extLst>
          </p:cNvPr>
          <p:cNvSpPr/>
          <p:nvPr/>
        </p:nvSpPr>
        <p:spPr>
          <a:xfrm>
            <a:off x="296413" y="4878673"/>
            <a:ext cx="42330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each position of the number represents a specific weight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s-ES" dirty="0" err="1"/>
              <a:t>Binary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, Octal </a:t>
            </a:r>
            <a:r>
              <a:rPr lang="es-ES" dirty="0" err="1"/>
              <a:t>Code</a:t>
            </a:r>
            <a:r>
              <a:rPr lang="es-ES" dirty="0"/>
              <a:t>, Decimal </a:t>
            </a:r>
            <a:r>
              <a:rPr lang="es-ES" dirty="0" err="1"/>
              <a:t>Code</a:t>
            </a:r>
            <a:r>
              <a:rPr lang="es-ES" dirty="0"/>
              <a:t>, Hexadecimal </a:t>
            </a:r>
            <a:r>
              <a:rPr lang="es-ES" dirty="0" err="1"/>
              <a:t>code</a:t>
            </a:r>
            <a:r>
              <a:rPr lang="es-ES" dirty="0"/>
              <a:t>, </a:t>
            </a:r>
          </a:p>
          <a:p>
            <a:r>
              <a:rPr lang="es-ES" dirty="0" err="1"/>
              <a:t>Binary</a:t>
            </a:r>
            <a:r>
              <a:rPr lang="es-ES" dirty="0"/>
              <a:t> </a:t>
            </a:r>
            <a:r>
              <a:rPr lang="es-ES" dirty="0" err="1"/>
              <a:t>Coded</a:t>
            </a:r>
            <a:r>
              <a:rPr lang="es-ES" dirty="0"/>
              <a:t> Decimal (BCD) </a:t>
            </a:r>
            <a:r>
              <a:rPr lang="es-ES" dirty="0" err="1"/>
              <a:t>Code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0F34A6-6A21-4E33-84F0-2A61BF29EF88}"/>
              </a:ext>
            </a:extLst>
          </p:cNvPr>
          <p:cNvSpPr/>
          <p:nvPr/>
        </p:nvSpPr>
        <p:spPr>
          <a:xfrm>
            <a:off x="6096000" y="486580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each position within the binary number is not assigned a fixed value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/>
              <a:t> Excess3 code, Gray code 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25DF4F-BC0D-4B47-8DAF-D77D70DA4E50}"/>
              </a:ext>
            </a:extLst>
          </p:cNvPr>
          <p:cNvCxnSpPr/>
          <p:nvPr/>
        </p:nvCxnSpPr>
        <p:spPr>
          <a:xfrm flipH="1">
            <a:off x="2981739" y="3429000"/>
            <a:ext cx="1547731" cy="547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3CD869-84E7-4C0B-80F5-51ADE7ED308D}"/>
              </a:ext>
            </a:extLst>
          </p:cNvPr>
          <p:cNvCxnSpPr/>
          <p:nvPr/>
        </p:nvCxnSpPr>
        <p:spPr>
          <a:xfrm>
            <a:off x="6453809" y="3429000"/>
            <a:ext cx="1285461" cy="60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522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5FD24-36D4-6F96-C255-5048777EC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4803A-096A-44E4-7456-D0716F0B9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  <a:solidFill>
            <a:schemeClr val="accent6"/>
          </a:solidFill>
        </p:spPr>
        <p:txBody>
          <a:bodyPr>
            <a:normAutofit fontScale="90000"/>
          </a:bodyPr>
          <a:lstStyle/>
          <a:p>
            <a:r>
              <a:rPr lang="en-US" dirty="0"/>
              <a:t>BCD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31D88-F153-E232-40AA-3D54BAE3F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1037"/>
            <a:ext cx="12036056" cy="59324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BCD</a:t>
            </a:r>
            <a:r>
              <a:rPr lang="en-US" sz="2000" dirty="0"/>
              <a:t> the binary number formed by four bit 0000-1001</a:t>
            </a:r>
          </a:p>
          <a:p>
            <a:pPr marL="0" indent="0">
              <a:buNone/>
            </a:pPr>
            <a:r>
              <a:rPr lang="en-US" sz="2000" dirty="0"/>
              <a:t>Each digit represented by separate 4 bit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BCD, is process for converting decimal numbers into their binary equivalents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A66741-4940-9D1B-A094-81F02891478A}"/>
              </a:ext>
            </a:extLst>
          </p:cNvPr>
          <p:cNvSpPr/>
          <p:nvPr/>
        </p:nvSpPr>
        <p:spPr>
          <a:xfrm>
            <a:off x="187234" y="1862185"/>
            <a:ext cx="69973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Advantage </a:t>
            </a:r>
          </a:p>
          <a:p>
            <a:r>
              <a:rPr lang="en-US" dirty="0"/>
              <a:t>Allows easy conversion between decimal and binary form. </a:t>
            </a:r>
          </a:p>
          <a:p>
            <a:endParaRPr lang="en-US" dirty="0"/>
          </a:p>
          <a:p>
            <a:r>
              <a:rPr lang="en-US" b="1" dirty="0"/>
              <a:t>Disadvantage </a:t>
            </a:r>
          </a:p>
          <a:p>
            <a:r>
              <a:rPr lang="en-US" dirty="0">
                <a:solidFill>
                  <a:srgbClr val="FF0000"/>
                </a:solidFill>
              </a:rPr>
              <a:t>States between 1010 (decimal 10), and 1111 (decimal 15) are not used.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AF5C0A-6D65-CDA8-6084-CF5328D039AA}"/>
              </a:ext>
            </a:extLst>
          </p:cNvPr>
          <p:cNvSpPr/>
          <p:nvPr/>
        </p:nvSpPr>
        <p:spPr>
          <a:xfrm>
            <a:off x="487680" y="380335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357</a:t>
            </a:r>
            <a:r>
              <a:rPr lang="en-US" baseline="-25000" dirty="0"/>
              <a:t>10</a:t>
            </a:r>
            <a:r>
              <a:rPr lang="en-US" dirty="0"/>
              <a:t> = 0011 0101 0111 (BCD)</a:t>
            </a:r>
          </a:p>
          <a:p>
            <a:r>
              <a:rPr lang="en-US" dirty="0"/>
              <a:t>85</a:t>
            </a:r>
            <a:r>
              <a:rPr lang="en-US" baseline="-25000" dirty="0"/>
              <a:t>10</a:t>
            </a:r>
            <a:r>
              <a:rPr lang="en-US" dirty="0"/>
              <a:t> = 1000 0101 (BCD)</a:t>
            </a:r>
          </a:p>
          <a:p>
            <a:r>
              <a:rPr lang="en-US" dirty="0"/>
              <a:t>572</a:t>
            </a:r>
            <a:r>
              <a:rPr lang="en-US" baseline="-25000" dirty="0"/>
              <a:t>10</a:t>
            </a:r>
            <a:r>
              <a:rPr lang="en-US" dirty="0"/>
              <a:t> = 0101 0111 0010 (BCD)</a:t>
            </a:r>
          </a:p>
          <a:p>
            <a:r>
              <a:rPr lang="en-US" dirty="0"/>
              <a:t>8579</a:t>
            </a:r>
            <a:r>
              <a:rPr lang="en-US" baseline="-25000" dirty="0"/>
              <a:t>10</a:t>
            </a:r>
            <a:r>
              <a:rPr lang="en-US" dirty="0"/>
              <a:t> = 1000 0101 0111 1001 (BCD)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956C10-710E-BB87-E604-9F722B21D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7338" y="747576"/>
            <a:ext cx="31146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E5EC30-5C04-6BB7-FA6F-754DE88F5D88}"/>
              </a:ext>
            </a:extLst>
          </p:cNvPr>
          <p:cNvSpPr txBox="1"/>
          <p:nvPr/>
        </p:nvSpPr>
        <p:spPr>
          <a:xfrm>
            <a:off x="0" y="3448595"/>
            <a:ext cx="166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Decimal to BCD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694893-EDDC-B1B3-7F0E-EC91F497BB69}"/>
              </a:ext>
            </a:extLst>
          </p:cNvPr>
          <p:cNvSpPr txBox="1"/>
          <p:nvPr/>
        </p:nvSpPr>
        <p:spPr>
          <a:xfrm>
            <a:off x="0" y="5068389"/>
            <a:ext cx="1644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BCD to Decimal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162AC7-B100-8236-FD94-CB0874ED520C}"/>
              </a:ext>
            </a:extLst>
          </p:cNvPr>
          <p:cNvSpPr/>
          <p:nvPr/>
        </p:nvSpPr>
        <p:spPr>
          <a:xfrm>
            <a:off x="552995" y="57256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1001</a:t>
            </a:r>
            <a:r>
              <a:rPr lang="en-US" baseline="-25000" dirty="0"/>
              <a:t>2</a:t>
            </a:r>
            <a:r>
              <a:rPr lang="en-US" dirty="0"/>
              <a:t> = 1001</a:t>
            </a:r>
            <a:r>
              <a:rPr lang="en-US" baseline="-25000" dirty="0"/>
              <a:t>BCD</a:t>
            </a:r>
            <a:r>
              <a:rPr lang="en-US" dirty="0"/>
              <a:t> = 9</a:t>
            </a:r>
            <a:r>
              <a:rPr lang="en-US" baseline="-25000" dirty="0"/>
              <a:t>10</a:t>
            </a:r>
            <a:endParaRPr lang="en-US" dirty="0"/>
          </a:p>
          <a:p>
            <a:r>
              <a:rPr lang="en-US" dirty="0"/>
              <a:t>1000111</a:t>
            </a:r>
            <a:r>
              <a:rPr lang="en-US" baseline="-25000" dirty="0"/>
              <a:t>2</a:t>
            </a:r>
            <a:r>
              <a:rPr lang="en-US" dirty="0"/>
              <a:t> = 0100 0111</a:t>
            </a:r>
            <a:r>
              <a:rPr lang="en-US" baseline="-25000" dirty="0"/>
              <a:t>BCD</a:t>
            </a:r>
            <a:r>
              <a:rPr lang="en-US" dirty="0"/>
              <a:t> = 47</a:t>
            </a:r>
            <a:r>
              <a:rPr lang="en-US" baseline="-25000" dirty="0"/>
              <a:t>10</a:t>
            </a:r>
            <a:endParaRPr lang="en-US" dirty="0"/>
          </a:p>
          <a:p>
            <a:r>
              <a:rPr lang="en-US" dirty="0"/>
              <a:t>10100111000.101</a:t>
            </a:r>
            <a:r>
              <a:rPr lang="en-US" baseline="-25000" dirty="0"/>
              <a:t>2</a:t>
            </a:r>
            <a:r>
              <a:rPr lang="en-US" dirty="0"/>
              <a:t> = 0101 0011 0001.1010</a:t>
            </a:r>
            <a:r>
              <a:rPr lang="en-US" baseline="-25000" dirty="0"/>
              <a:t>BCD</a:t>
            </a:r>
            <a:r>
              <a:rPr lang="en-US" dirty="0"/>
              <a:t> = 538.625</a:t>
            </a:r>
            <a:r>
              <a:rPr lang="en-US" baseline="-25000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986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DFEEB-362F-52A6-AE3C-435107E3F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cd to 7 segment decoder">
            <a:extLst>
              <a:ext uri="{FF2B5EF4-FFF2-40B4-BE49-F238E27FC236}">
                <a16:creationId xmlns:a16="http://schemas.microsoft.com/office/drawing/2014/main" id="{7EC634C3-545A-DB49-D2F5-E9B362F3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74" y="2027582"/>
            <a:ext cx="77657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002BE8-169F-C369-FADB-C1699A22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567" y="437322"/>
            <a:ext cx="4227859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98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0AD81-E955-A992-7D0C-02BF042BF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692"/>
            <a:ext cx="12192000" cy="546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00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C4455-0380-9BDE-ACF8-9BD3CC9BF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96" y="0"/>
            <a:ext cx="11567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72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554D28-D09E-3FEE-EBE9-9BC4432EF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42" y="2557341"/>
            <a:ext cx="7278116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1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6EF8-F5D2-C985-4301-F57ED0FA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XS-3 code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AA4E1-E371-AE2C-02C4-14B3A2099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non-weighted BCD code</a:t>
            </a:r>
          </a:p>
          <a:p>
            <a:r>
              <a:rPr lang="en-US" dirty="0"/>
              <a:t>A 4-bit code</a:t>
            </a:r>
          </a:p>
          <a:p>
            <a:r>
              <a:rPr lang="en-US" dirty="0"/>
              <a:t>A sequential code</a:t>
            </a:r>
          </a:p>
          <a:p>
            <a:r>
              <a:rPr lang="en-US" dirty="0"/>
              <a:t>Each binary codeword is corresponding to 8421 code + 0011.</a:t>
            </a:r>
          </a:p>
          <a:p>
            <a:r>
              <a:rPr lang="en-US" dirty="0"/>
              <a:t>Has 6 invalid states (0,1,2,13,14,15)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3434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12E938-D257-8A5F-34DF-04CC18567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" y="807054"/>
            <a:ext cx="10027920" cy="524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04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D2D41-7DE7-4B80-17E8-EF220A2DD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DB60-C570-8AF2-1A2D-E9441D4A2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472074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dirty="0"/>
              <a:t>Excess-3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FC9DC-5103-68B0-A4CF-8B1A18D2B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1955"/>
            <a:ext cx="12191999" cy="3344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/>
              <a:t>Made by adding 3 with the equivalent decimal of a binary number and again converting into binary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2C1B8D-9CF9-E969-10CF-1D217158A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45" y="1641393"/>
            <a:ext cx="6073735" cy="4424652"/>
          </a:xfrm>
          <a:prstGeom prst="rect">
            <a:avLst/>
          </a:prstGeom>
        </p:spPr>
      </p:pic>
      <p:pic>
        <p:nvPicPr>
          <p:cNvPr id="1028" name="Picture 4" descr="Excess-3 Codes">
            <a:extLst>
              <a:ext uri="{FF2B5EF4-FFF2-40B4-BE49-F238E27FC236}">
                <a16:creationId xmlns:a16="http://schemas.microsoft.com/office/drawing/2014/main" id="{098D7950-B894-866F-5F4C-CCD0D17F0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53" y="1428060"/>
            <a:ext cx="2762250" cy="388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321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80A091-7CA4-5374-5F82-8CA082A9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XS-3 codes are self-complementing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5B4E4-82E8-39CB-9997-DB26431F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120" y="2310241"/>
            <a:ext cx="12192000" cy="406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85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7158-24AF-7DBB-5FAE-4685D76B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check whether weighted codes are self-complementing or not?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C52143-545E-3C3B-0B08-BC44405F1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346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Add the weights of all 4 bits.</a:t>
            </a:r>
          </a:p>
          <a:p>
            <a:r>
              <a:rPr lang="en-US" sz="3200" dirty="0"/>
              <a:t>If sum = 9, only then it is self complementing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73670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B9CA65-2977-83FD-DFB8-3E1690BF0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981"/>
            <a:ext cx="12192000" cy="621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14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0E547-373A-520D-18BF-8BBF94C79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DDD2A4-1B44-FD7C-2DF6-97379C89B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053"/>
            <a:ext cx="12192000" cy="542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91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0AC23-79CC-C45A-E49F-B32EDF90C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BB85C2-420C-0E9D-345F-0574A0D42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411"/>
            <a:ext cx="12192000" cy="588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25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33AB3-8E5A-D7F2-14CE-B5493B843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325C6D-D9C2-FA33-004F-C2D567E10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871"/>
            <a:ext cx="12192000" cy="519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2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5678C-06E6-6004-6769-28E8DE3DD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A8E4B-6296-A693-696C-21933B2DB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061"/>
            <a:ext cx="12192000" cy="632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47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6F5C-0C9A-72C3-75AD-16948FF9F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A8E531-5C5C-05C3-19D7-7A0453AAA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91"/>
            <a:ext cx="12192000" cy="676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84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070AF-D6AF-E909-425C-3FC34847E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86800-121D-B01D-312D-D6382E8E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3" y="0"/>
            <a:ext cx="12061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98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8BE54A-7465-238D-050D-7878F2190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154" y="185285"/>
            <a:ext cx="5315692" cy="648743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52A1185-E1D0-FE32-5748-3F3297C19E7D}"/>
              </a:ext>
            </a:extLst>
          </p:cNvPr>
          <p:cNvGrpSpPr/>
          <p:nvPr/>
        </p:nvGrpSpPr>
        <p:grpSpPr>
          <a:xfrm>
            <a:off x="3581400" y="5597680"/>
            <a:ext cx="303480" cy="441000"/>
            <a:chOff x="3581400" y="5597680"/>
            <a:chExt cx="30348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D2E82D-8E45-E59D-CCE9-A4BA03175EFA}"/>
                    </a:ext>
                  </a:extLst>
                </p14:cNvPr>
                <p14:cNvContentPartPr/>
                <p14:nvPr/>
              </p14:nvContentPartPr>
              <p14:xfrm>
                <a:off x="3581400" y="5689120"/>
                <a:ext cx="259200" cy="349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D2E82D-8E45-E59D-CCE9-A4BA03175EF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63760" y="5671120"/>
                  <a:ext cx="2948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BFC4E36-0673-D198-9327-8B63264C639F}"/>
                    </a:ext>
                  </a:extLst>
                </p14:cNvPr>
                <p14:cNvContentPartPr/>
                <p14:nvPr/>
              </p14:nvContentPartPr>
              <p14:xfrm>
                <a:off x="3637200" y="5597680"/>
                <a:ext cx="247680" cy="409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BFC4E36-0673-D198-9327-8B63264C639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19200" y="5579680"/>
                  <a:ext cx="283320" cy="44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32BF5D2-837A-5C84-A92A-99D9874EF489}"/>
                  </a:ext>
                </a:extLst>
              </p14:cNvPr>
              <p14:cNvContentPartPr/>
              <p14:nvPr/>
            </p14:nvContentPartPr>
            <p14:xfrm>
              <a:off x="3596160" y="6322360"/>
              <a:ext cx="339480" cy="317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32BF5D2-837A-5C84-A92A-99D9874EF4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78520" y="6304360"/>
                <a:ext cx="37512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546E453-1BB7-9411-EDB4-CB523A43E33B}"/>
                  </a:ext>
                </a:extLst>
              </p14:cNvPr>
              <p14:cNvContentPartPr/>
              <p14:nvPr/>
            </p14:nvContentPartPr>
            <p14:xfrm>
              <a:off x="3505800" y="4775080"/>
              <a:ext cx="253800" cy="268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546E453-1BB7-9411-EDB4-CB523A43E33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88160" y="4757080"/>
                <a:ext cx="28944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E3AF7C8-6DE4-D9C0-3648-E0C3314BFA8A}"/>
                  </a:ext>
                </a:extLst>
              </p14:cNvPr>
              <p14:cNvContentPartPr/>
              <p14:nvPr/>
            </p14:nvContentPartPr>
            <p14:xfrm>
              <a:off x="3545400" y="4835560"/>
              <a:ext cx="189360" cy="250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E3AF7C8-6DE4-D9C0-3648-E0C3314BFA8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27760" y="4817560"/>
                <a:ext cx="225000" cy="28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5294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9971B-40FD-E1DD-A1E3-EDDBF59B5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1996"/>
            <a:ext cx="12192000" cy="537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29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D57F8-E67D-A8A7-2AF2-7BE07E91D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07" y="0"/>
            <a:ext cx="11136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71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489E6-626D-DBB0-DA1E-9F5A30633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Gray 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1638A-0E69-77C7-8FFA-E643816D9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non-weighted code</a:t>
            </a:r>
          </a:p>
          <a:p>
            <a:r>
              <a:rPr lang="en-IN" dirty="0"/>
              <a:t>A cyclic code</a:t>
            </a:r>
          </a:p>
          <a:p>
            <a:r>
              <a:rPr lang="en-IN" dirty="0"/>
              <a:t>Not a BCD code</a:t>
            </a:r>
          </a:p>
          <a:p>
            <a:r>
              <a:rPr lang="en-IN" dirty="0"/>
              <a:t>Not suitable for arithmetic operations</a:t>
            </a:r>
          </a:p>
        </p:txBody>
      </p:sp>
    </p:spTree>
    <p:extLst>
      <p:ext uri="{BB962C8B-B14F-4D97-AF65-F5344CB8AC3E}">
        <p14:creationId xmlns:p14="http://schemas.microsoft.com/office/powerpoint/2010/main" val="386676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569663-77C0-4500-BECC-8237A0CBD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69" y="0"/>
            <a:ext cx="9928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46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9EF1B2-CF4B-39FC-5D6C-889423363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222"/>
            <a:ext cx="12192000" cy="5281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61BFA9-CFBC-522C-A0BF-53A014887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75" y="5566707"/>
            <a:ext cx="6042045" cy="34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95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54DB5-749B-935E-B8B2-FA367FB2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does Gray code reduce switching operations?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4681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16847C-6321-8689-030F-19DE7C93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026" y="0"/>
            <a:ext cx="669194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432150-8EE4-97CA-E31E-666EAD8D3F8C}"/>
                  </a:ext>
                </a:extLst>
              </p14:cNvPr>
              <p14:cNvContentPartPr/>
              <p14:nvPr/>
            </p14:nvContentPartPr>
            <p14:xfrm>
              <a:off x="7071240" y="1868800"/>
              <a:ext cx="245880" cy="388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432150-8EE4-97CA-E31E-666EAD8D3F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53600" y="1851160"/>
                <a:ext cx="28152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103C92C-76D5-4F49-D861-7A6CC00F43C6}"/>
                  </a:ext>
                </a:extLst>
              </p14:cNvPr>
              <p14:cNvContentPartPr/>
              <p14:nvPr/>
            </p14:nvContentPartPr>
            <p14:xfrm>
              <a:off x="9367320" y="1869160"/>
              <a:ext cx="360" cy="378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103C92C-76D5-4F49-D861-7A6CC00F43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49320" y="1851160"/>
                <a:ext cx="3600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EC968C4-8977-BF10-057F-29B2605EA685}"/>
                  </a:ext>
                </a:extLst>
              </p14:cNvPr>
              <p14:cNvContentPartPr/>
              <p14:nvPr/>
            </p14:nvContentPartPr>
            <p14:xfrm>
              <a:off x="6967920" y="1725880"/>
              <a:ext cx="481320" cy="754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EC968C4-8977-BF10-057F-29B2605EA68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50280" y="1708240"/>
                <a:ext cx="51696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A8AED62-125F-8037-4D9E-9980540E9512}"/>
                  </a:ext>
                </a:extLst>
              </p14:cNvPr>
              <p14:cNvContentPartPr/>
              <p14:nvPr/>
            </p14:nvContentPartPr>
            <p14:xfrm>
              <a:off x="9265440" y="1744960"/>
              <a:ext cx="306720" cy="644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A8AED62-125F-8037-4D9E-9980540E951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7800" y="1727320"/>
                <a:ext cx="342360" cy="68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174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E4324-3B9C-C9E9-C0AE-7C3292A78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376" y="0"/>
            <a:ext cx="661924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B0F676-D07E-E23D-447D-E56DA544123F}"/>
                  </a:ext>
                </a:extLst>
              </p14:cNvPr>
              <p14:cNvContentPartPr/>
              <p14:nvPr/>
            </p14:nvContentPartPr>
            <p14:xfrm>
              <a:off x="7040640" y="3312040"/>
              <a:ext cx="149760" cy="311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B0F676-D07E-E23D-447D-E56DA54412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2640" y="3294040"/>
                <a:ext cx="1854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60BB6A-37FE-7B3B-D9C7-6C359EBE336A}"/>
                  </a:ext>
                </a:extLst>
              </p14:cNvPr>
              <p14:cNvContentPartPr/>
              <p14:nvPr/>
            </p14:nvContentPartPr>
            <p14:xfrm>
              <a:off x="6937680" y="3238600"/>
              <a:ext cx="389520" cy="441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60BB6A-37FE-7B3B-D9C7-6C359EBE33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20040" y="3220960"/>
                <a:ext cx="42516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DA47D0B-696C-0941-2E11-204A40BDBA8F}"/>
                  </a:ext>
                </a:extLst>
              </p14:cNvPr>
              <p14:cNvContentPartPr/>
              <p14:nvPr/>
            </p14:nvContentPartPr>
            <p14:xfrm>
              <a:off x="9509520" y="3393040"/>
              <a:ext cx="360" cy="374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DA47D0B-696C-0941-2E11-204A40BDBA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91520" y="3375400"/>
                <a:ext cx="3600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CDD9A6-9C06-8722-9B16-682F2A2A3BD6}"/>
                  </a:ext>
                </a:extLst>
              </p14:cNvPr>
              <p14:cNvContentPartPr/>
              <p14:nvPr/>
            </p14:nvContentPartPr>
            <p14:xfrm>
              <a:off x="9244200" y="3341560"/>
              <a:ext cx="480240" cy="46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CDD9A6-9C06-8722-9B16-682F2A2A3B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26200" y="3323560"/>
                <a:ext cx="5158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10CBA45-8904-6B99-C5D0-876610FCA7C9}"/>
                  </a:ext>
                </a:extLst>
              </p14:cNvPr>
              <p14:cNvContentPartPr/>
              <p14:nvPr/>
            </p14:nvContentPartPr>
            <p14:xfrm>
              <a:off x="7172760" y="3383320"/>
              <a:ext cx="360" cy="66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10CBA45-8904-6B99-C5D0-876610FCA7C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54760" y="3365320"/>
                <a:ext cx="36000" cy="10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8248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8D6F08-02AA-EB7C-EB19-B370BE9D8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354"/>
            <a:ext cx="12192000" cy="41192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37564E-F779-E77B-EB33-219B1313E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89" y="4118570"/>
            <a:ext cx="5728331" cy="5715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9843B92-5866-7382-B3CC-0102F835D837}"/>
                  </a:ext>
                </a:extLst>
              </p14:cNvPr>
              <p14:cNvContentPartPr/>
              <p14:nvPr/>
            </p14:nvContentPartPr>
            <p14:xfrm>
              <a:off x="1615800" y="4205920"/>
              <a:ext cx="528480" cy="144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9843B92-5866-7382-B3CC-0102F835D8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3160" y="4142920"/>
                <a:ext cx="654120" cy="27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E88595AE-83F2-A256-F1A4-DF15D828919E}"/>
              </a:ext>
            </a:extLst>
          </p:cNvPr>
          <p:cNvGrpSpPr/>
          <p:nvPr/>
        </p:nvGrpSpPr>
        <p:grpSpPr>
          <a:xfrm>
            <a:off x="1462800" y="4124560"/>
            <a:ext cx="729000" cy="348120"/>
            <a:chOff x="1462800" y="4124560"/>
            <a:chExt cx="72900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BB66B38-235C-2C62-72DF-AE1AA61E689A}"/>
                    </a:ext>
                  </a:extLst>
                </p14:cNvPr>
                <p14:cNvContentPartPr/>
                <p14:nvPr/>
              </p14:nvContentPartPr>
              <p14:xfrm>
                <a:off x="1475040" y="4124560"/>
                <a:ext cx="140760" cy="296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BB66B38-235C-2C62-72DF-AE1AA61E68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57040" y="4106920"/>
                  <a:ext cx="1764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6E1FB5A-EA15-E2B9-13B6-3CF4CEF3450D}"/>
                    </a:ext>
                  </a:extLst>
                </p14:cNvPr>
                <p14:cNvContentPartPr/>
                <p14:nvPr/>
              </p14:nvContentPartPr>
              <p14:xfrm>
                <a:off x="1462800" y="4134640"/>
                <a:ext cx="139680" cy="297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6E1FB5A-EA15-E2B9-13B6-3CF4CEF345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44800" y="4116640"/>
                  <a:ext cx="1753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370635-5B4F-BB9C-73FC-66F33E02DEFD}"/>
                    </a:ext>
                  </a:extLst>
                </p14:cNvPr>
                <p14:cNvContentPartPr/>
                <p14:nvPr/>
              </p14:nvContentPartPr>
              <p14:xfrm>
                <a:off x="1684920" y="4133920"/>
                <a:ext cx="226080" cy="33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370635-5B4F-BB9C-73FC-66F33E02DE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66920" y="4115920"/>
                  <a:ext cx="2617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04753C1-254A-E94C-544D-E5A9B4E85BF9}"/>
                    </a:ext>
                  </a:extLst>
                </p14:cNvPr>
                <p14:cNvContentPartPr/>
                <p14:nvPr/>
              </p14:nvContentPartPr>
              <p14:xfrm>
                <a:off x="1993080" y="4134640"/>
                <a:ext cx="19080" cy="320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04753C1-254A-E94C-544D-E5A9B4E85BF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75440" y="4116640"/>
                  <a:ext cx="547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C106A8E-7D87-1629-0771-FF8126539A22}"/>
                    </a:ext>
                  </a:extLst>
                </p14:cNvPr>
                <p14:cNvContentPartPr/>
                <p14:nvPr/>
              </p14:nvContentPartPr>
              <p14:xfrm>
                <a:off x="2031600" y="4124560"/>
                <a:ext cx="160200" cy="324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C106A8E-7D87-1629-0771-FF8126539A2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3960" y="4106920"/>
                  <a:ext cx="195840" cy="36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28486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5F6F9-45E6-2A73-0809-E799F8C6A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297" y="1734019"/>
            <a:ext cx="5157406" cy="4629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F70B54-26E8-8F21-E1B9-DD0789327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888" y="575779"/>
            <a:ext cx="6664224" cy="66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6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77C3C-6F93-515F-F26B-4FB93D0C0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Convert binary 0110 to Gray code.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3903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092448-C140-EAE7-A6CD-0D44B430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742" y="591271"/>
            <a:ext cx="7432516" cy="567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27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AD29BB-9B07-A14B-1C04-E4B952986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629" y="1671392"/>
            <a:ext cx="3524742" cy="3515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FCEFB0-A825-5877-D74A-AD832C52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075" y="523197"/>
            <a:ext cx="5191850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399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EAF28-27B2-FB0B-B682-9BEA7BE96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CB2C9-B5F5-A900-EBCE-D1B2F37E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Convert Gray 0101 to binary code.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066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374F23-3A80-609F-86C8-0234C3BF1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541"/>
            <a:ext cx="12192000" cy="430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0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F5012-770D-6E6E-09C0-8D2FC0FD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817" y="1317905"/>
            <a:ext cx="5812366" cy="422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924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y Code Explained | Gray code to Binary and Binary to Gray code  Conversion - YouTube">
            <a:extLst>
              <a:ext uri="{FF2B5EF4-FFF2-40B4-BE49-F238E27FC236}">
                <a16:creationId xmlns:a16="http://schemas.microsoft.com/office/drawing/2014/main" id="{536B5F7F-7FF8-CFB5-A10E-AE6494F1D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0" y="694372"/>
            <a:ext cx="9723120" cy="546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6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F646B-1D17-4CA3-E89B-1F114A92A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DACB37-DBFE-A638-8B53-95D30F2D5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7" y="203338"/>
            <a:ext cx="2857500" cy="4781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231551-D297-5FED-4285-ED481B715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59" y="4945132"/>
            <a:ext cx="2705100" cy="1038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0F0C40-8B4C-8650-E177-BA2FC7BC4028}"/>
              </a:ext>
            </a:extLst>
          </p:cNvPr>
          <p:cNvSpPr txBox="1"/>
          <p:nvPr/>
        </p:nvSpPr>
        <p:spPr>
          <a:xfrm>
            <a:off x="4293704" y="20333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ProximaNova"/>
              </a:rPr>
              <a:t> Convert Binary code 100101  to Gray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ProximaNova"/>
              </a:rPr>
              <a:t>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7816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C47CF-D944-7BD0-0343-2242E3564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C52D-5CAF-1C87-4402-E8433B02A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A3A3A"/>
                </a:solidFill>
                <a:latin typeface="Open Sans"/>
              </a:rPr>
              <a:t>Feature of GRAY code is</a:t>
            </a:r>
            <a:endParaRPr lang="en-US" b="0" i="0" dirty="0">
              <a:solidFill>
                <a:srgbClr val="3A3A3A"/>
              </a:solidFill>
              <a:effectLst/>
              <a:latin typeface="Open Sans"/>
            </a:endParaRPr>
          </a:p>
          <a:p>
            <a:pPr marL="0" indent="0">
              <a:buNone/>
            </a:pPr>
            <a:br>
              <a:rPr lang="en-US" dirty="0"/>
            </a:br>
            <a:r>
              <a:rPr lang="en-US" b="0" i="0" dirty="0">
                <a:solidFill>
                  <a:srgbClr val="3A3A3A"/>
                </a:solidFill>
                <a:effectLst/>
                <a:latin typeface="Open Sans"/>
              </a:rPr>
              <a:t>a) All digits change between counts</a:t>
            </a:r>
            <a:br>
              <a:rPr lang="en-US" dirty="0"/>
            </a:br>
            <a:r>
              <a:rPr lang="en-US" b="0" i="0" dirty="0">
                <a:solidFill>
                  <a:srgbClr val="3A3A3A"/>
                </a:solidFill>
                <a:effectLst/>
                <a:latin typeface="Open Sans"/>
              </a:rPr>
              <a:t>b) Two digits change between counts</a:t>
            </a:r>
            <a:br>
              <a:rPr lang="en-US" dirty="0"/>
            </a:br>
            <a:r>
              <a:rPr lang="en-US" b="0" i="0" dirty="0">
                <a:solidFill>
                  <a:srgbClr val="3A3A3A"/>
                </a:solidFill>
                <a:effectLst/>
                <a:latin typeface="Open Sans"/>
              </a:rPr>
              <a:t>c) Only one digit changes between counts</a:t>
            </a:r>
            <a:br>
              <a:rPr lang="en-US" dirty="0"/>
            </a:br>
            <a:r>
              <a:rPr lang="en-US" b="0" i="0" dirty="0">
                <a:solidFill>
                  <a:srgbClr val="3A3A3A"/>
                </a:solidFill>
                <a:effectLst/>
                <a:latin typeface="Open Sans"/>
              </a:rPr>
              <a:t>d) Alternate digit changes between counts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5FB94D-19FB-0B30-3BFD-B2BC9A1CFD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28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/>
              <a:t>Quiz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82859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14A7E-26E2-C664-7137-293B6EFF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" y="559446"/>
            <a:ext cx="10657840" cy="531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FCCDE-45DE-D9BE-47B2-394ACF03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143"/>
            <a:ext cx="12192000" cy="490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50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136523-5580-6D49-8589-8AD166997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08" y="0"/>
            <a:ext cx="11938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29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nary Codes: Classification of Binary Codes Explained - YouTube">
            <a:extLst>
              <a:ext uri="{FF2B5EF4-FFF2-40B4-BE49-F238E27FC236}">
                <a16:creationId xmlns:a16="http://schemas.microsoft.com/office/drawing/2014/main" id="{B088F95B-2C3F-7E2E-687A-E8D4DB625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" y="288607"/>
            <a:ext cx="11165840" cy="62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17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2088</TotalTime>
  <Words>720</Words>
  <Application>Microsoft Office PowerPoint</Application>
  <PresentationFormat>Widescreen</PresentationFormat>
  <Paragraphs>85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Arial</vt:lpstr>
      <vt:lpstr>Calibri</vt:lpstr>
      <vt:lpstr>Calibri Light</vt:lpstr>
      <vt:lpstr>Open Sans</vt:lpstr>
      <vt:lpstr>ProximaNova</vt:lpstr>
      <vt:lpstr>Office Theme</vt:lpstr>
      <vt:lpstr>Codes</vt:lpstr>
      <vt:lpstr>Binary code for Decimal number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BCD</vt:lpstr>
      <vt:lpstr>PowerPoint Presentation</vt:lpstr>
      <vt:lpstr>PowerPoint Presentation</vt:lpstr>
      <vt:lpstr>PowerPoint Presentation</vt:lpstr>
      <vt:lpstr>PowerPoint Presentation</vt:lpstr>
      <vt:lpstr>XS-3 code</vt:lpstr>
      <vt:lpstr>PowerPoint Presentation</vt:lpstr>
      <vt:lpstr>Excess-3 Code </vt:lpstr>
      <vt:lpstr>XS-3 codes are self-complementing</vt:lpstr>
      <vt:lpstr>How to check whether weighted codes are self-complementing or not?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Gray Code</vt:lpstr>
      <vt:lpstr>PowerPoint Presentation</vt:lpstr>
      <vt:lpstr>How does Gray code reduce switching operations?</vt:lpstr>
      <vt:lpstr>PowerPoint Presentation</vt:lpstr>
      <vt:lpstr>PowerPoint Presentation</vt:lpstr>
      <vt:lpstr>PowerPoint Presentation</vt:lpstr>
      <vt:lpstr>PowerPoint Presentation</vt:lpstr>
      <vt:lpstr>Convert binary 0110 to Gray code. </vt:lpstr>
      <vt:lpstr>PowerPoint Presentation</vt:lpstr>
      <vt:lpstr>PowerPoint Presentation</vt:lpstr>
      <vt:lpstr>Convert Gray 0101 to binary code.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Unit-1</dc:title>
  <dc:creator>HP</dc:creator>
  <cp:lastModifiedBy>Dr. Gurleen Kaur Walia</cp:lastModifiedBy>
  <cp:revision>290</cp:revision>
  <cp:lastPrinted>2024-02-19T13:57:25Z</cp:lastPrinted>
  <dcterms:created xsi:type="dcterms:W3CDTF">2020-05-11T15:04:39Z</dcterms:created>
  <dcterms:modified xsi:type="dcterms:W3CDTF">2024-09-16T07:03:09Z</dcterms:modified>
</cp:coreProperties>
</file>